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87" r:id="rId11"/>
    <p:sldId id="257" r:id="rId12"/>
    <p:sldId id="286" r:id="rId13"/>
    <p:sldId id="258" r:id="rId14"/>
    <p:sldId id="288" r:id="rId15"/>
    <p:sldId id="279" r:id="rId16"/>
    <p:sldId id="262" r:id="rId17"/>
    <p:sldId id="263" r:id="rId18"/>
    <p:sldId id="266" r:id="rId19"/>
    <p:sldId id="264" r:id="rId20"/>
    <p:sldId id="289" r:id="rId21"/>
    <p:sldId id="291" r:id="rId22"/>
    <p:sldId id="281" r:id="rId23"/>
    <p:sldId id="284" r:id="rId24"/>
    <p:sldId id="285" r:id="rId25"/>
    <p:sldId id="272" r:id="rId26"/>
    <p:sldId id="273" r:id="rId27"/>
  </p:sldIdLst>
  <p:sldSz cx="9144000" cy="6858000" type="screen4x3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DF389-0845-48FE-AC12-DB9BB530EAE9}" v="356" dt="2020-08-24T07:34:3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15" name="Прямая соединительная линия 6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F2718D4F-0261-4B1A-A1F4-50879D55FBAE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" name="Прямая соединительная линия 8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9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Group 10"/>
          <p:cNvGrpSpPr/>
          <p:nvPr/>
        </p:nvGrpSpPr>
        <p:grpSpPr>
          <a:xfrm>
            <a:off x="512640" y="1054080"/>
            <a:ext cx="8631360" cy="12600"/>
            <a:chOff x="512640" y="1054080"/>
            <a:chExt cx="8631360" cy="12600"/>
          </a:xfrm>
        </p:grpSpPr>
        <p:pic>
          <p:nvPicPr>
            <p:cNvPr id="12" name="Прямая соединительная линия 11"/>
            <p:cNvPicPr/>
            <p:nvPr/>
          </p:nvPicPr>
          <p:blipFill>
            <a:blip r:embed="rId15" cstate="print"/>
            <a:stretch/>
          </p:blipFill>
          <p:spPr>
            <a:xfrm>
              <a:off x="512640" y="10540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11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512640" y="5346720"/>
            <a:ext cx="8631360" cy="11160"/>
            <a:chOff x="512640" y="5346720"/>
            <a:chExt cx="8631360" cy="11160"/>
          </a:xfrm>
        </p:grpSpPr>
        <p:pic>
          <p:nvPicPr>
            <p:cNvPr id="51" name="Прямая соединительная линия 12"/>
            <p:cNvPicPr/>
            <p:nvPr/>
          </p:nvPicPr>
          <p:blipFill>
            <a:blip r:embed="rId14" cstate="print"/>
            <a:stretch/>
          </p:blipFill>
          <p:spPr>
            <a:xfrm>
              <a:off x="512640" y="534672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2"/>
            <p:cNvSpPr/>
            <p:nvPr/>
          </p:nvSpPr>
          <p:spPr>
            <a:xfrm>
              <a:off x="514440" y="534996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88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8D0D99F4-8645-4176-B09B-79451C7853D1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5" name="Прямая соединительная линия 6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3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8" name="Прямая соединительная линия 8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5"/>
          <p:cNvGrpSpPr/>
          <p:nvPr/>
        </p:nvGrpSpPr>
        <p:grpSpPr>
          <a:xfrm>
            <a:off x="512640" y="1054080"/>
            <a:ext cx="8631360" cy="12600"/>
            <a:chOff x="512640" y="1054080"/>
            <a:chExt cx="8631360" cy="12600"/>
          </a:xfrm>
        </p:grpSpPr>
        <p:pic>
          <p:nvPicPr>
            <p:cNvPr id="101" name="Прямая соединительная линия 11"/>
            <p:cNvPicPr/>
            <p:nvPr/>
          </p:nvPicPr>
          <p:blipFill>
            <a:blip r:embed="rId15" cstate="print"/>
            <a:stretch/>
          </p:blipFill>
          <p:spPr>
            <a:xfrm>
              <a:off x="512640" y="10540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6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5" name="PlaceHolder 9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PlaceHolder 10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8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1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88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E0A4585C-2362-4B12-898F-F92F07553238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512640" y="3438360"/>
            <a:ext cx="8631360" cy="11160"/>
            <a:chOff x="512640" y="3438360"/>
            <a:chExt cx="8631360" cy="11160"/>
          </a:xfrm>
        </p:grpSpPr>
        <p:pic>
          <p:nvPicPr>
            <p:cNvPr id="145" name="Прямая соединительная линия 12"/>
            <p:cNvPicPr/>
            <p:nvPr/>
          </p:nvPicPr>
          <p:blipFill>
            <a:blip r:embed="rId14" cstate="print"/>
            <a:stretch/>
          </p:blipFill>
          <p:spPr>
            <a:xfrm>
              <a:off x="512640" y="343836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2"/>
            <p:cNvSpPr/>
            <p:nvPr/>
          </p:nvSpPr>
          <p:spPr>
            <a:xfrm>
              <a:off x="514440" y="3444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FBEEC9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89E10B6E-8B9F-49F9-A0A1-E6D67A5899DD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"/>
          <p:cNvGrpSpPr/>
          <p:nvPr/>
        </p:nvGrpSpPr>
        <p:grpSpPr>
          <a:xfrm>
            <a:off x="512640" y="6016680"/>
            <a:ext cx="8631360" cy="12600"/>
            <a:chOff x="512640" y="6016680"/>
            <a:chExt cx="8631360" cy="12600"/>
          </a:xfrm>
        </p:grpSpPr>
        <p:pic>
          <p:nvPicPr>
            <p:cNvPr id="189" name="Прямая соединительная линия 12"/>
            <p:cNvPicPr/>
            <p:nvPr/>
          </p:nvPicPr>
          <p:blipFill>
            <a:blip r:embed="rId14" cstate="print"/>
            <a:stretch/>
          </p:blipFill>
          <p:spPr>
            <a:xfrm>
              <a:off x="512640" y="60166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2"/>
            <p:cNvSpPr/>
            <p:nvPr/>
          </p:nvSpPr>
          <p:spPr>
            <a:xfrm>
              <a:off x="514440" y="60199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93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sldNum"/>
          </p:nvPr>
        </p:nvSpPr>
        <p:spPr>
          <a:xfrm>
            <a:off x="8229240" y="6477120"/>
            <a:ext cx="76212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D38A43A3-3C3D-45F6-91D8-5679CE82161C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234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7C3AF736-CA29-49CB-8D97-A1E588D4BB05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512640" y="5846760"/>
            <a:ext cx="8631360" cy="11160"/>
            <a:chOff x="512640" y="5846760"/>
            <a:chExt cx="8631360" cy="11160"/>
          </a:xfrm>
        </p:grpSpPr>
        <p:pic>
          <p:nvPicPr>
            <p:cNvPr id="274" name="Прямая соединительная линия 12"/>
            <p:cNvPicPr/>
            <p:nvPr/>
          </p:nvPicPr>
          <p:blipFill>
            <a:blip r:embed="rId14" cstate="print"/>
            <a:stretch/>
          </p:blipFill>
          <p:spPr>
            <a:xfrm>
              <a:off x="512640" y="584676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514440" y="58482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277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278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762C2B0B-7C6D-4A52-8F55-43673E1151F7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318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319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23B24CEE-4DA8-469A-9985-EEEB5DC8619F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20000"/>
                <a:lumOff val="80000"/>
              </a:schemeClr>
            </a:gs>
            <a:gs pos="83000">
              <a:srgbClr val="E4F9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02307C06-CEDD-4C17-8A04-FB7A0FF42364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09600" y="381000"/>
            <a:ext cx="8062920" cy="522685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>
            <a:noAutofit/>
          </a:bodyPr>
          <a:lstStyle/>
          <a:p>
            <a:pPr algn="ctr">
              <a:spcBef>
                <a:spcPts val="998"/>
              </a:spcBef>
            </a:pPr>
            <a:r>
              <a:rPr lang="ru-RU" sz="54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Установочный </a:t>
            </a:r>
            <a:r>
              <a:rPr lang="ru-RU" sz="54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педагогический совет</a:t>
            </a:r>
            <a:r>
              <a:rPr lang="ru-RU" sz="5400" b="1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5400" b="1" i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№1</a:t>
            </a:r>
            <a:r>
              <a:rPr lang="ru-RU" sz="54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54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algn="ctr">
              <a:spcBef>
                <a:spcPts val="697"/>
              </a:spcBef>
            </a:pPr>
            <a:r>
              <a:rPr lang="ru-RU" sz="4000" b="1" i="1" spc="-1" dirty="0">
                <a:solidFill>
                  <a:srgbClr val="443329"/>
                </a:solidFill>
                <a:latin typeface="Times New Roman"/>
              </a:rPr>
              <a:t> </a:t>
            </a:r>
            <a:r>
              <a:rPr lang="ru-RU" sz="4000" b="1" i="1" spc="-1" dirty="0">
                <a:solidFill>
                  <a:srgbClr val="FF0000"/>
                </a:solidFill>
                <a:latin typeface="Times New Roman"/>
              </a:rPr>
              <a:t>«Организация работы </a:t>
            </a:r>
            <a:endParaRPr lang="ru-RU" sz="4000" b="1" i="1" spc="-1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697"/>
              </a:spcBef>
            </a:pPr>
            <a:r>
              <a:rPr lang="ru-RU" sz="4000" b="1" i="1" spc="-1" dirty="0" smtClean="0">
                <a:solidFill>
                  <a:srgbClr val="FF0000"/>
                </a:solidFill>
                <a:latin typeface="Times New Roman"/>
              </a:rPr>
              <a:t>в МБДОУ №12 на </a:t>
            </a:r>
            <a:r>
              <a:rPr lang="ru-RU" sz="4000" b="1" i="1" spc="-1" dirty="0">
                <a:solidFill>
                  <a:srgbClr val="FF0000"/>
                </a:solidFill>
                <a:latin typeface="Times New Roman"/>
              </a:rPr>
              <a:t>2021/2022 учебный год»</a:t>
            </a:r>
            <a:endParaRPr lang="en-US" sz="400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04800" y="1219200"/>
            <a:ext cx="8686800" cy="4595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ru-RU" sz="3000" b="0" strike="noStrike" spc="-1" dirty="0" smtClean="0">
                <a:latin typeface="Times New Roman" pitchFamily="18" charset="0"/>
                <a:cs typeface="Times New Roman" pitchFamily="18" charset="0"/>
              </a:rPr>
              <a:t>Соответствие занимаемой должности </a:t>
            </a:r>
            <a:r>
              <a:rPr lang="ru-RU" sz="3000" b="0" strike="noStrike" spc="-1" dirty="0" smtClean="0">
                <a:latin typeface="Times New Roman" pitchFamily="18" charset="0"/>
                <a:cs typeface="Times New Roman" pitchFamily="18" charset="0"/>
              </a:rPr>
              <a:t>–воспитатель: Потехина О.В., </a:t>
            </a:r>
            <a:r>
              <a:rPr lang="ru-RU" sz="3000" b="0" strike="noStrike" spc="-1" dirty="0" err="1" smtClean="0">
                <a:latin typeface="Times New Roman" pitchFamily="18" charset="0"/>
                <a:cs typeface="Times New Roman" pitchFamily="18" charset="0"/>
              </a:rPr>
              <a:t>Войтюк</a:t>
            </a:r>
            <a:r>
              <a:rPr lang="ru-RU" sz="3000" b="0" strike="noStrike" spc="-1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ru-RU" sz="3000" spc="-1" dirty="0" smtClean="0">
                <a:latin typeface="Times New Roman" pitchFamily="18" charset="0"/>
                <a:cs typeface="Times New Roman" pitchFamily="18" charset="0"/>
              </a:rPr>
              <a:t>Учитель-логопед –Федосеенко Н.А.</a:t>
            </a:r>
            <a:endParaRPr lang="ru-RU" sz="30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n-US" sz="4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ru-RU" sz="4000" b="1" i="1" strike="noStrike" spc="-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4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8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Аттестация педагогов на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2021/2022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3618ead44e066f3b9ea60154163d1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344748"/>
            <a:ext cx="6019800" cy="291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304920" y="115920"/>
            <a:ext cx="8686800" cy="6742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i="1" u="sng" strike="noStrike" spc="-1" dirty="0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Консультации для воспитателей</a:t>
            </a:r>
            <a:r>
              <a:rPr lang="ru-RU" sz="3200" b="1" i="1" u="sng" strike="noStrike" spc="-1" dirty="0" smtClean="0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3" name="Рисунок 2" descr="v_meto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514807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03912"/>
          </a:xfrm>
        </p:spPr>
        <p:txBody>
          <a:bodyPr/>
          <a:lstStyle/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38161"/>
              </p:ext>
            </p:extLst>
          </p:nvPr>
        </p:nvGraphicFramePr>
        <p:xfrm>
          <a:off x="914401" y="1295398"/>
          <a:ext cx="7391400" cy="5181601"/>
        </p:xfrm>
        <a:graphic>
          <a:graphicData uri="http://schemas.openxmlformats.org/drawingml/2006/table">
            <a:tbl>
              <a:tblPr firstRow="1" firstCol="1" bandRow="1"/>
              <a:tblGrid>
                <a:gridCol w="518143">
                  <a:extLst>
                    <a:ext uri="{9D8B030D-6E8A-4147-A177-3AD203B41FA5}">
                      <a16:colId xmlns:a16="http://schemas.microsoft.com/office/drawing/2014/main" val="3389557378"/>
                    </a:ext>
                  </a:extLst>
                </a:gridCol>
                <a:gridCol w="3418724">
                  <a:extLst>
                    <a:ext uri="{9D8B030D-6E8A-4147-A177-3AD203B41FA5}">
                      <a16:colId xmlns:a16="http://schemas.microsoft.com/office/drawing/2014/main" val="1038862577"/>
                    </a:ext>
                  </a:extLst>
                </a:gridCol>
                <a:gridCol w="952244">
                  <a:extLst>
                    <a:ext uri="{9D8B030D-6E8A-4147-A177-3AD203B41FA5}">
                      <a16:colId xmlns:a16="http://schemas.microsoft.com/office/drawing/2014/main" val="4061376930"/>
                    </a:ext>
                  </a:extLst>
                </a:gridCol>
                <a:gridCol w="1415576">
                  <a:extLst>
                    <a:ext uri="{9D8B030D-6E8A-4147-A177-3AD203B41FA5}">
                      <a16:colId xmlns:a16="http://schemas.microsoft.com/office/drawing/2014/main" val="1243002373"/>
                    </a:ext>
                  </a:extLst>
                </a:gridCol>
                <a:gridCol w="1086713">
                  <a:extLst>
                    <a:ext uri="{9D8B030D-6E8A-4147-A177-3AD203B41FA5}">
                      <a16:colId xmlns:a16="http://schemas.microsoft.com/office/drawing/2014/main" val="435458157"/>
                    </a:ext>
                  </a:extLst>
                </a:gridCol>
              </a:tblGrid>
              <a:tr h="321915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35483"/>
                  </a:ext>
                </a:extLst>
              </a:tr>
              <a:tr h="344494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«Детская застенчивость. Как помочь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ребёнку?»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08312"/>
                  </a:ext>
                </a:extLst>
              </a:tr>
              <a:tr h="516741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«Причины и виды отклонений в речевом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развитии детей дошкольного возраста»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7923"/>
                  </a:ext>
                </a:extLst>
              </a:tr>
              <a:tr h="344494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«Средства развития мелкой моторики рук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с нарушением речи»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70201"/>
                  </a:ext>
                </a:extLst>
              </a:tr>
              <a:tr h="804787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психофизического развития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 с ОВЗ»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 заведующего по ВМР</a:t>
                      </a:r>
                    </a:p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69533"/>
                  </a:ext>
                </a:extLst>
              </a:tr>
              <a:tr h="333204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«Агрессивное поведение детей»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89182"/>
                  </a:ext>
                </a:extLst>
              </a:tr>
              <a:tr h="505451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«Преодоление речевых нарушений путем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коррекции двигательной сферы»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80701"/>
                  </a:ext>
                </a:extLst>
              </a:tr>
              <a:tr h="505451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«Формирование восприятия как важный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познавательного развития»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35270"/>
                  </a:ext>
                </a:extLst>
              </a:tr>
              <a:tr h="677698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«Музыкально-игровая деятельность как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средство повышения речевой активности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 дошкольного возраста»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91811"/>
                  </a:ext>
                </a:extLst>
              </a:tr>
              <a:tr h="344494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«Концентрация внимания на НОД.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0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Переутомление у детей»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64246"/>
                  </a:ext>
                </a:extLst>
              </a:tr>
              <a:tr h="482872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«Организация работы с детьми в летний оздоровительный период»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 заведующего по ВМР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722" marR="52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187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607384"/>
            <a:ext cx="8686800" cy="537712"/>
          </a:xfrm>
        </p:spPr>
        <p:txBody>
          <a:bodyPr/>
          <a:lstStyle/>
          <a:p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ПЕДАГОГИЧЕСКОЕ ПРОЕКТИРОВАНИЕ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46332"/>
              </p:ext>
            </p:extLst>
          </p:nvPr>
        </p:nvGraphicFramePr>
        <p:xfrm>
          <a:off x="1143000" y="1600200"/>
          <a:ext cx="6934200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484245">
                  <a:extLst>
                    <a:ext uri="{9D8B030D-6E8A-4147-A177-3AD203B41FA5}">
                      <a16:colId xmlns:a16="http://schemas.microsoft.com/office/drawing/2014/main" val="617270990"/>
                    </a:ext>
                  </a:extLst>
                </a:gridCol>
                <a:gridCol w="2232069">
                  <a:extLst>
                    <a:ext uri="{9D8B030D-6E8A-4147-A177-3AD203B41FA5}">
                      <a16:colId xmlns:a16="http://schemas.microsoft.com/office/drawing/2014/main" val="984224881"/>
                    </a:ext>
                  </a:extLst>
                </a:gridCol>
                <a:gridCol w="1100558">
                  <a:extLst>
                    <a:ext uri="{9D8B030D-6E8A-4147-A177-3AD203B41FA5}">
                      <a16:colId xmlns:a16="http://schemas.microsoft.com/office/drawing/2014/main" val="1410482398"/>
                    </a:ext>
                  </a:extLst>
                </a:gridCol>
                <a:gridCol w="1936293">
                  <a:extLst>
                    <a:ext uri="{9D8B030D-6E8A-4147-A177-3AD203B41FA5}">
                      <a16:colId xmlns:a16="http://schemas.microsoft.com/office/drawing/2014/main" val="3235662415"/>
                    </a:ext>
                  </a:extLst>
                </a:gridCol>
                <a:gridCol w="1181035">
                  <a:extLst>
                    <a:ext uri="{9D8B030D-6E8A-4147-A177-3AD203B41FA5}">
                      <a16:colId xmlns:a16="http://schemas.microsoft.com/office/drawing/2014/main" val="632794042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34395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«Героический маршрут дорогами Крыма»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(старшие, подготовительные группы)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Сентябрь-декабрь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4754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Огород на окне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(все группы)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Февраль-март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3175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2981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800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164186"/>
            <a:ext cx="8686800" cy="1424109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УТВЕРЖДЕНИЕ ДОКУМЕНТАЦИИ ДЛЯ РЕГЛАМЕНТИРОВАНИЯ ОБРАЗОВАТЕЛЬНОГО ПРОЦЕССА В ДОУ</a:t>
            </a:r>
            <a:endParaRPr lang="ru-RU" sz="3200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8600" y="1421625"/>
            <a:ext cx="8686800" cy="308610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СЕТКА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КАЛЕНДАРНЫЙ УЧЕБНЫЙ ГРАФИК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untain_of_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53712"/>
            <a:ext cx="3200400" cy="230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607384"/>
            <a:ext cx="8686800" cy="537712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ДЕЛОВАЯ ИГРА</a:t>
            </a:r>
            <a:endParaRPr lang="ru-RU" sz="3200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447800"/>
            <a:ext cx="8686800" cy="387798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Рисунок 3" descr="businessperson-stock-photography-icon-vector-business-people-tal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23872"/>
            <a:ext cx="7315200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607384"/>
            <a:ext cx="8686800" cy="53771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РЕШЕНИЕ ПЕДАГОГИЧЕСКОГО СОВЕТА</a:t>
            </a:r>
            <a:endParaRPr lang="ru-RU" sz="3200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4800" y="3082195"/>
            <a:ext cx="8686800" cy="759311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271886"/>
            <a:ext cx="7848599" cy="459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304920" y="549000"/>
            <a:ext cx="8686800" cy="440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6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С новым учебным годом , уважаемые коллеги</a:t>
            </a:r>
            <a:r>
              <a:rPr lang="ru-RU" sz="32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!</a:t>
            </a:r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Здоровья Вам, творческих успехов, удовлетворения от работы, </a:t>
            </a:r>
            <a:endParaRPr lang="en-US" sz="32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внимательных, отзывчивых  и понимающих  родителей,</a:t>
            </a:r>
            <a:endParaRPr lang="en-US" sz="32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 активных и трудолюбивых, любознательных и жизнерадостных, умных и   интеллектуальных, талантливых и эмоциональных   воспитанников</a:t>
            </a:r>
            <a:endParaRPr lang="en-US" sz="32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>
              <a:lnSpc>
                <a:spcPct val="100000"/>
              </a:lnSpc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3" name="Рисунок 2" descr="shkolnizvono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800600"/>
            <a:ext cx="2209800" cy="18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304920" y="457200"/>
            <a:ext cx="8686800" cy="838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304920" y="381000"/>
            <a:ext cx="8686800" cy="5699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1397"/>
              </a:spcBef>
            </a:pPr>
            <a:r>
              <a:rPr lang="ru-RU" sz="4400" b="1" i="1" strike="noStrike" spc="-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Спасибо за внимание</a:t>
            </a:r>
            <a:r>
              <a:rPr lang="ru-RU" sz="4400" b="1" i="1" strike="noStrike" spc="-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!</a:t>
            </a:r>
          </a:p>
          <a:p>
            <a:pPr marL="342720" indent="-342720" algn="ctr">
              <a:lnSpc>
                <a:spcPct val="90000"/>
              </a:lnSpc>
              <a:spcBef>
                <a:spcPts val="1397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ctr">
              <a:lnSpc>
                <a:spcPct val="90000"/>
              </a:lnSpc>
              <a:spcBef>
                <a:spcPts val="1023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ctr">
              <a:lnSpc>
                <a:spcPct val="90000"/>
              </a:lnSpc>
              <a:spcBef>
                <a:spcPts val="1023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r">
              <a:lnSpc>
                <a:spcPct val="90000"/>
              </a:lnSpc>
              <a:spcBef>
                <a:spcPts val="748"/>
              </a:spcBef>
            </a:pPr>
            <a:endParaRPr lang="en-US" sz="20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4" name="Рисунок 3" descr="shkolnizvono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5943600" cy="435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524284"/>
            <a:ext cx="8686800" cy="7039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4920" y="1334567"/>
            <a:ext cx="8686800" cy="4581896"/>
          </a:xfrm>
        </p:spPr>
        <p:txBody>
          <a:bodyPr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утверждения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плана деятельности ДОУ на новый учебный год.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 выявить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уровень профессиональной подготовленности педагогов, развивать сплоченность, умение работать в команде, аргументировано отстаивать свою точку зрения. Определить перспективы работы учреждения на 2021-2022 учебный год.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Заголовок 1"/>
          <p:cNvPicPr/>
          <p:nvPr/>
        </p:nvPicPr>
        <p:blipFill>
          <a:blip r:embed="rId2" cstate="print"/>
          <a:stretch/>
        </p:blipFill>
        <p:spPr>
          <a:xfrm>
            <a:off x="0" y="228600"/>
            <a:ext cx="8882280" cy="1000080"/>
          </a:xfrm>
          <a:prstGeom prst="rect">
            <a:avLst/>
          </a:prstGeom>
          <a:ln>
            <a:noFill/>
          </a:ln>
        </p:spPr>
      </p:pic>
      <p:sp>
        <p:nvSpPr>
          <p:cNvPr id="402" name="TextShape 1"/>
          <p:cNvSpPr txBox="1"/>
          <p:nvPr/>
        </p:nvSpPr>
        <p:spPr>
          <a:xfrm>
            <a:off x="195480" y="1228680"/>
            <a:ext cx="8686800" cy="52849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55000" lnSpcReduction="20000"/>
          </a:bodyPr>
          <a:lstStyle/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Выполнение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решения предыдущего педагогического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совета. </a:t>
            </a: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(Заведующий)</a:t>
            </a:r>
            <a:endParaRPr lang="ru-RU" sz="3700" b="1" spc="-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Методические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рекомендации. Работа дошкольных образовательных организаций в условиях карантинных мероприятий. </a:t>
            </a: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(Заведующий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медицинская сестра).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Утверждение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годового плана на </a:t>
            </a: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2021/2022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учебный год (зам по ВМР).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Утвердить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изменения к основной образовательной программе учреждения, рабочие программы педагогов, рабочей программы воспитания (зам по ВМР).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Утверждение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сетки НОД, режима дня, учебного плана, программ и перспективного планирования специалистов ДОУ, проектов по самообразованию. Утверждение тематики родительских собраний.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Деловая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игра. (зам по ВМР).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Готовность 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 к новому учебному году. Расстановка кадров по группам. (</a:t>
            </a: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Заведующий)</a:t>
            </a:r>
          </a:p>
          <a:p>
            <a:pPr marL="113665">
              <a:spcBef>
                <a:spcPts val="448"/>
              </a:spcBef>
            </a:pPr>
            <a:r>
              <a:rPr lang="ru-RU" sz="37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Разное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3700" b="1" spc="-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3665">
              <a:spcBef>
                <a:spcPts val="448"/>
              </a:spcBef>
            </a:pPr>
            <a:r>
              <a:rPr lang="ru-RU" sz="37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 Решение </a:t>
            </a:r>
            <a:r>
              <a:rPr lang="ru-RU" sz="37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педагогического совета</a:t>
            </a:r>
            <a:r>
              <a:rPr lang="ru-RU" sz="3700" b="1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700" b="1" spc="-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3665">
              <a:spcBef>
                <a:spcPts val="448"/>
              </a:spcBef>
            </a:pPr>
            <a:endParaRPr lang="ru-RU" b="1" i="1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13665">
              <a:spcBef>
                <a:spcPts val="448"/>
              </a:spcBef>
            </a:pPr>
            <a:endParaRPr lang="en-US" sz="18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114120">
              <a:lnSpc>
                <a:spcPct val="100000"/>
              </a:lnSpc>
              <a:spcBef>
                <a:spcPts val="448"/>
              </a:spcBef>
            </a:pPr>
            <a:endParaRPr lang="en-US" sz="18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Заголовок 1"/>
          <p:cNvPicPr/>
          <p:nvPr/>
        </p:nvPicPr>
        <p:blipFill>
          <a:blip r:embed="rId2" cstate="print"/>
          <a:stretch/>
        </p:blipFill>
        <p:spPr>
          <a:xfrm>
            <a:off x="457200" y="0"/>
            <a:ext cx="8686800" cy="1384200"/>
          </a:xfrm>
          <a:prstGeom prst="rect">
            <a:avLst/>
          </a:prstGeom>
          <a:ln>
            <a:noFill/>
          </a:ln>
        </p:spPr>
      </p:pic>
      <p:sp>
        <p:nvSpPr>
          <p:cNvPr id="404" name="TextShape 1"/>
          <p:cNvSpPr txBox="1"/>
          <p:nvPr/>
        </p:nvSpPr>
        <p:spPr>
          <a:xfrm>
            <a:off x="304920" y="1197000"/>
            <a:ext cx="8686800" cy="59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550"/>
              </a:spcBef>
            </a:pPr>
            <a:endParaRPr lang="en-US" sz="2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80000"/>
              </a:lnSpc>
              <a:spcBef>
                <a:spcPts val="550"/>
              </a:spcBef>
            </a:pPr>
            <a:endParaRPr lang="en-US" sz="2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405" name="Picture 4"/>
          <p:cNvPicPr/>
          <p:nvPr/>
        </p:nvPicPr>
        <p:blipFill>
          <a:blip r:embed="rId3" cstate="print"/>
          <a:stretch/>
        </p:blipFill>
        <p:spPr>
          <a:xfrm>
            <a:off x="5148360" y="3860640"/>
            <a:ext cx="3671640" cy="2997360"/>
          </a:xfrm>
          <a:prstGeom prst="rect">
            <a:avLst/>
          </a:prstGeom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5800" y="764046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благоприятные погодные условия (солнце, воздух и воду) для укрепления  здоровья детей. Осуществлять   закаливающие     процедуры, закреплять   культурно-гигиенические навыки. Двигательную деятельность детей перенести на воздух.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Уделить особое внимание чёткому выполнению режима дня, соблюдать постоянство основных его моментов – часов прогулки, питания, сна, игр. Соблюдать принципы последовательности и постепенности.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работу по развитию спортивных умений и навыков, а так же мобилизации двигательной активности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работу по сенсорному воспитанию: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совершенствовать зрительное, слуховое и осязательное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восприятия, формировать простейшие представления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окружающем мире – наблюдать за растениями,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насекомыми, домашними животными, 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 взрослых.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позитивное эмоциональное настроение.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199"/>
            <a:ext cx="9144000" cy="5953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171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работы ДОУ на 2021-2022 учебный год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8600" y="1731596"/>
            <a:ext cx="8686800" cy="527439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</a:t>
            </a:r>
            <a:r>
              <a:rPr lang="ru-RU" sz="2000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работы МБДОУ № 12 является психолого-педагогическое, методическое и кадровое сопровождение внедрения ФГОС ДО в условиях системных обновлений дошкольного образования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1.Содействовать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повышению профессиональной компетенции педагогов в соответствии с Профессиональным стандартом педагога посредством оптимизации системы курсовой подготовки и системы методических мероприятий на различных уровнях.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Организация краеведческой работы в ДОУ как эффективного средства нравственно-патриотического воспитания дошкольников.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Совершенствовать условия для сохранения и укрепления здоровья воспитанников, формировать у детей представления о здоровом образе жизни и основах безопасности жизнедеятельности.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Заголовок 1"/>
          <p:cNvPicPr/>
          <p:nvPr/>
        </p:nvPicPr>
        <p:blipFill>
          <a:blip r:embed="rId2" cstate="print"/>
          <a:stretch/>
        </p:blipFill>
        <p:spPr>
          <a:xfrm>
            <a:off x="304920" y="115920"/>
            <a:ext cx="8686800" cy="1182600"/>
          </a:xfrm>
          <a:prstGeom prst="rect">
            <a:avLst/>
          </a:prstGeom>
          <a:ln>
            <a:noFill/>
          </a:ln>
        </p:spPr>
      </p:pic>
      <p:sp>
        <p:nvSpPr>
          <p:cNvPr id="416" name="TextShape 1"/>
          <p:cNvSpPr txBox="1"/>
          <p:nvPr/>
        </p:nvSpPr>
        <p:spPr>
          <a:xfrm>
            <a:off x="324000" y="1125360"/>
            <a:ext cx="8686800" cy="532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spcBef>
                <a:spcPts val="499"/>
              </a:spcBef>
            </a:pPr>
            <a:r>
              <a:rPr lang="ru-RU" sz="2800" b="1" i="1" u="sng" strike="noStrike" spc="-1" dirty="0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Педагогические советы</a:t>
            </a:r>
            <a:r>
              <a:rPr lang="ru-RU" sz="2000" b="1" i="1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indent="-317500"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317500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 № 2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«Нравственно-патриотическое воспитание дошкольников на основе ознакомления с родным краем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№ 3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17500" algn="just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«Безопасность и здоровье детей в наших руках» </a:t>
            </a:r>
          </a:p>
          <a:p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№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«Итоговый»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70"/>
              </a:lnSpc>
              <a:spcAft>
                <a:spcPts val="3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lang="en-US" sz="20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228600" y="533400"/>
            <a:ext cx="8915400" cy="6324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3300" b="1" i="1" u="sng" strike="noStrike" spc="-1" dirty="0" smtClean="0">
                <a:solidFill>
                  <a:srgbClr val="0070C0"/>
                </a:solidFill>
                <a:uFillTx/>
                <a:latin typeface="Times New Roman"/>
                <a:ea typeface="Calibri"/>
              </a:rPr>
              <a:t>Выставки, конкурсы: </a:t>
            </a:r>
            <a:endParaRPr lang="ru-RU" sz="2400" b="1" i="1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ru-RU" sz="2600" b="1" i="1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Оформление помещений и интерьеров групп по теме недели. Благоустройство территории ДОУ.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Конкурс дидактических игр к неделе безопасности дорожного движения.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Фотовыставка «Мои бабушка и дедушка»,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«Сердце матери лучше солнца греет» Выставка рисунков и фотографий.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Конкурс «Лучшая кормушка для птиц».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Конкурс на лучшее оформление групп к Новому году»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Выставка детского творчества «Крымская зима»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Создание Мини-музея «Военная техника».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Оформление стендов «Мы мамочек и бабушек поздравим с женским днем 8 Марта».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Выставка скворечников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Выставка детских рисунков «День Победы»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Патриотические акции «Окна Победы», «Георгиевская ленточка».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 Выставка детских рисунков «День Победы».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Лучший рисунок на асфальте «День защиты детей»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Выставка детских творческих работ на «Всероссийский день семьи, любви и верности»</a:t>
            </a: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lang="ru-RU" sz="2600" b="1" i="1" spc="-1" dirty="0">
                <a:solidFill>
                  <a:srgbClr val="000000"/>
                </a:solidFill>
                <a:latin typeface="Times New Roman"/>
                <a:ea typeface="Calibri"/>
              </a:rPr>
              <a:t>Выставка детских рисунков «Разноцветное лето»</a:t>
            </a:r>
          </a:p>
          <a:p>
            <a:pPr>
              <a:spcBef>
                <a:spcPts val="598"/>
              </a:spcBef>
            </a:pPr>
            <a:endParaRPr lang="ru-RU" sz="2400" spc="-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Bef>
                <a:spcPts val="598"/>
              </a:spcBef>
            </a:pPr>
            <a:endParaRPr lang="en-US" sz="2400" spc="-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671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</vt:lpstr>
      <vt:lpstr>DejaVu Sans</vt:lpstr>
      <vt:lpstr>Franklin Gothic Book</vt:lpstr>
      <vt:lpstr>Franklin Gothic Medium</vt:lpstr>
      <vt:lpstr>Times New Roman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цели и задачи работы ДОУ на 2021-2022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КОНСУЛЬТАЦИИ</vt:lpstr>
      <vt:lpstr> ПЕДАГОГИЧЕСКОЕ ПРОЕКТИРОВАНИЕ</vt:lpstr>
      <vt:lpstr>УТВЕРЖДЕНИЕ ДОКУМЕНТАЦИИ ДЛЯ РЕГЛАМЕНТИРОВАНИЯ ОБРАЗОВАТЕЛЬНОГО ПРОЦЕССА В ДОУ</vt:lpstr>
      <vt:lpstr>ДЕЛОВАЯ ИГРА</vt:lpstr>
      <vt:lpstr>РЕШЕНИЕ ПЕДАГОГИЧЕСКОГО СОВЕТА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2 общеразвивающего вида Калининского района  Санкт-Петербурга</dc:title>
  <dc:subject/>
  <dc:creator>1</dc:creator>
  <dc:description/>
  <cp:lastModifiedBy>Татьяна Васылык</cp:lastModifiedBy>
  <cp:revision>431</cp:revision>
  <cp:lastPrinted>2015-08-31T12:03:27Z</cp:lastPrinted>
  <dcterms:created xsi:type="dcterms:W3CDTF">2012-08-30T08:23:00Z</dcterms:created>
  <dcterms:modified xsi:type="dcterms:W3CDTF">2021-10-26T13:35:06Z</dcterms:modified>
  <dc:language>en-US</dc:language>
</cp:coreProperties>
</file>